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handoutMasterIdLst>
    <p:handoutMasterId r:id="rId46"/>
  </p:handoutMasterIdLst>
  <p:sldIdLst>
    <p:sldId id="256" r:id="rId2"/>
    <p:sldId id="261" r:id="rId3"/>
    <p:sldId id="258" r:id="rId4"/>
    <p:sldId id="262" r:id="rId5"/>
    <p:sldId id="292" r:id="rId6"/>
    <p:sldId id="264" r:id="rId7"/>
    <p:sldId id="263" r:id="rId8"/>
    <p:sldId id="265" r:id="rId9"/>
    <p:sldId id="276" r:id="rId10"/>
    <p:sldId id="266" r:id="rId11"/>
    <p:sldId id="269" r:id="rId12"/>
    <p:sldId id="289" r:id="rId13"/>
    <p:sldId id="285" r:id="rId14"/>
    <p:sldId id="278" r:id="rId15"/>
    <p:sldId id="286" r:id="rId16"/>
    <p:sldId id="284" r:id="rId17"/>
    <p:sldId id="283" r:id="rId18"/>
    <p:sldId id="287" r:id="rId19"/>
    <p:sldId id="288" r:id="rId20"/>
    <p:sldId id="279" r:id="rId21"/>
    <p:sldId id="296" r:id="rId22"/>
    <p:sldId id="301" r:id="rId23"/>
    <p:sldId id="300" r:id="rId24"/>
    <p:sldId id="299" r:id="rId25"/>
    <p:sldId id="298" r:id="rId26"/>
    <p:sldId id="297" r:id="rId27"/>
    <p:sldId id="302" r:id="rId28"/>
    <p:sldId id="304" r:id="rId29"/>
    <p:sldId id="303" r:id="rId30"/>
    <p:sldId id="293" r:id="rId31"/>
    <p:sldId id="280" r:id="rId32"/>
    <p:sldId id="268" r:id="rId33"/>
    <p:sldId id="272" r:id="rId34"/>
    <p:sldId id="271" r:id="rId35"/>
    <p:sldId id="295" r:id="rId36"/>
    <p:sldId id="281" r:id="rId37"/>
    <p:sldId id="282" r:id="rId38"/>
    <p:sldId id="267" r:id="rId39"/>
    <p:sldId id="273" r:id="rId40"/>
    <p:sldId id="291" r:id="rId41"/>
    <p:sldId id="274" r:id="rId42"/>
    <p:sldId id="290" r:id="rId43"/>
    <p:sldId id="294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666666"/>
    <a:srgbClr val="262626"/>
    <a:srgbClr val="BF6A6A"/>
    <a:srgbClr val="107010"/>
    <a:srgbClr val="C03A3A"/>
    <a:srgbClr val="FFFFFF"/>
    <a:srgbClr val="E03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7BDB0FB-B56F-8CFF-2F47-A7211C0C92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9F0743-985F-6483-C3E3-9BC55CB222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F4717-7251-45CA-A5B5-8AE608A312AD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B2BB76-5C0E-8315-EE16-2F7BA0424D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A34C5F-ACFE-90FC-B5A9-40555A2D4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1F07-46DE-45EB-A7EC-EE749493ED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1793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3BED-99E4-48FB-9377-0C387ED48E51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A6CEC-D0D9-43E9-A04C-813BC39F5A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595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7B51FD95-2BA2-4503-B846-464583C7E375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70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B5AF894-08DA-4BBA-977C-EF965AAC30A7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8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4208380-C4E8-43E9-BAB0-44D1E860A24C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7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F4BD1C-4BF3-49DA-9896-FF3B43BB3C78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F1983A-B86E-0377-E908-6718C359F12C}"/>
              </a:ext>
            </a:extLst>
          </p:cNvPr>
          <p:cNvSpPr txBox="1"/>
          <p:nvPr userDrawn="1"/>
        </p:nvSpPr>
        <p:spPr>
          <a:xfrm>
            <a:off x="11784563" y="6007608"/>
            <a:ext cx="991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79E6812-DF0E-4B88-AFAA-EAC7168F54C0}" type="slidenum">
              <a:rPr lang="en-US" sz="1400" smtClean="0">
                <a:solidFill>
                  <a:srgbClr val="262626"/>
                </a:solidFill>
              </a:rPr>
              <a:pPr/>
              <a:t>‹Nº›</a:t>
            </a:fld>
            <a:endParaRPr lang="es-E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B076D93-EB48-465C-A067-F1630351D0AD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6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F2EC040-02F4-48CB-93A5-3AF03214577E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87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5CC1935-1FC9-4289-A07E-266FA8079D64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9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7CF3160-F9D0-4528-8B33-6834FA163946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E7D42ED-D0EC-45F5-9DA4-433E91244333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2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66DBEE1-6404-4EA7-9C12-C69300598D06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4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258C98C-D093-4874-8869-BEF70ECD3588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5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A5A574AE-121A-4D59-8125-66E8FCD7809E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7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5EC81D-3B92-39A1-CA75-06FC12AFA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s-ES" sz="4700" b="0" i="0" dirty="0">
                <a:solidFill>
                  <a:schemeClr val="bg1"/>
                </a:solidFill>
                <a:effectLst/>
                <a:highlight>
                  <a:srgbClr val="272727"/>
                </a:highlight>
                <a:latin typeface="Lato" panose="020F0502020204030204" pitchFamily="34" charset="0"/>
              </a:rPr>
              <a:t>Visión artificial </a:t>
            </a:r>
            <a:r>
              <a:rPr lang="es-ES" sz="4700" b="0" i="0" dirty="0">
                <a:solidFill>
                  <a:srgbClr val="FFFFFF"/>
                </a:solidFill>
                <a:effectLst/>
                <a:highlight>
                  <a:srgbClr val="272727"/>
                </a:highlight>
                <a:latin typeface="Lato" panose="020F0502020204030204" pitchFamily="34" charset="0"/>
              </a:rPr>
              <a:t>aplicada</a:t>
            </a:r>
            <a:r>
              <a:rPr lang="es-ES" sz="4700" b="0" i="0" dirty="0">
                <a:solidFill>
                  <a:schemeClr val="bg1"/>
                </a:solidFill>
                <a:effectLst/>
                <a:highlight>
                  <a:srgbClr val="272727"/>
                </a:highlight>
                <a:latin typeface="Lato" panose="020F0502020204030204" pitchFamily="34" charset="0"/>
              </a:rPr>
              <a:t> a la clasificación de imágenes de melanomas</a:t>
            </a:r>
            <a:endParaRPr lang="es-ES" sz="4700" dirty="0">
              <a:solidFill>
                <a:schemeClr val="bg1"/>
              </a:solidFill>
              <a:highlight>
                <a:srgbClr val="272727"/>
              </a:highligh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AE1D24-875E-1B92-2267-9652B6C8F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2"/>
            <a:ext cx="5364936" cy="113079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400" dirty="0">
                <a:solidFill>
                  <a:schemeClr val="bg1"/>
                </a:solidFill>
              </a:rPr>
              <a:t>Trabajo de Fin de Grado</a:t>
            </a:r>
          </a:p>
          <a:p>
            <a:pPr>
              <a:lnSpc>
                <a:spcPct val="90000"/>
              </a:lnSpc>
            </a:pPr>
            <a:r>
              <a:rPr lang="es-ES" sz="1400" dirty="0">
                <a:solidFill>
                  <a:schemeClr val="bg1"/>
                </a:solidFill>
              </a:rPr>
              <a:t>Alumno: Gonzalo Rodríguez Rovira</a:t>
            </a:r>
          </a:p>
          <a:p>
            <a:pPr>
              <a:lnSpc>
                <a:spcPct val="90000"/>
              </a:lnSpc>
            </a:pPr>
            <a:r>
              <a:rPr lang="es-ES" sz="1400" dirty="0">
                <a:solidFill>
                  <a:schemeClr val="bg1"/>
                </a:solidFill>
              </a:rPr>
              <a:t>Tutor: Ginés García Mateos</a:t>
            </a:r>
          </a:p>
          <a:p>
            <a:pPr>
              <a:lnSpc>
                <a:spcPct val="90000"/>
              </a:lnSpc>
            </a:pPr>
            <a:r>
              <a:rPr lang="es-ES" sz="1400" dirty="0">
                <a:solidFill>
                  <a:schemeClr val="bg1"/>
                </a:solidFill>
              </a:rPr>
              <a:t>Colaborador experto: Javier Andreu </a:t>
            </a:r>
            <a:r>
              <a:rPr lang="es-ES" sz="1400" dirty="0" err="1">
                <a:solidFill>
                  <a:schemeClr val="bg1"/>
                </a:solidFill>
              </a:rPr>
              <a:t>Ortego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Facultad de Informática">
            <a:extLst>
              <a:ext uri="{FF2B5EF4-FFF2-40B4-BE49-F238E27FC236}">
                <a16:creationId xmlns:a16="http://schemas.microsoft.com/office/drawing/2014/main" id="{2AB6A994-7373-A5CA-83B7-F3D46921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401" y="1534816"/>
            <a:ext cx="3491811" cy="1651532"/>
          </a:xfrm>
          <a:prstGeom prst="rect">
            <a:avLst/>
          </a:prstGeom>
          <a:noFill/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815B285D-D671-BACB-1F7A-5DEEE64B5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9" y="3429000"/>
            <a:ext cx="2764863" cy="2764863"/>
          </a:xfrm>
          <a:prstGeom prst="rect">
            <a:avLst/>
          </a:prstGeom>
        </p:spPr>
      </p:pic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A384DB0C-9882-69AA-0799-2FAFE097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8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1A3E50-7EDA-F54E-1FB4-FEDF59A4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 err="1"/>
              <a:t>Índice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E0F468-D6D0-39D2-874F-3A5D8BA922FB}"/>
              </a:ext>
            </a:extLst>
          </p:cNvPr>
          <p:cNvSpPr txBox="1"/>
          <p:nvPr/>
        </p:nvSpPr>
        <p:spPr>
          <a:xfrm>
            <a:off x="1078992" y="1460500"/>
            <a:ext cx="9677907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Introducción y antecedentes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Objetivos y herramientas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>
                <a:latin typeface="Sitka Banner "/>
              </a:rPr>
              <a:t> Resolución del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Resultados experimentales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Conclusiones y vías futuras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2120EE-B5DB-7E8A-51A9-F19CA6D43A70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0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Enriquecimiento y preparado </a:t>
            </a:r>
            <a:r>
              <a:rPr lang="es-ES" dirty="0"/>
              <a:t>de los datos.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38B01-8418-039C-DFBC-DF9D8D21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78" y="2194939"/>
            <a:ext cx="9363691" cy="1613302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7D40DE9-6933-ADBA-3176-358E474F581D}"/>
              </a:ext>
            </a:extLst>
          </p:cNvPr>
          <p:cNvSpPr/>
          <p:nvPr/>
        </p:nvSpPr>
        <p:spPr>
          <a:xfrm rot="5400000">
            <a:off x="5974111" y="4138146"/>
            <a:ext cx="53604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47B7EE-FD39-5960-665A-47F3EC03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31" y="4729100"/>
            <a:ext cx="6788808" cy="15075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66173D-CAF8-8C75-B124-EC7016FEAE74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BA45CE-2432-6DAC-1094-A28577E490C5}"/>
              </a:ext>
            </a:extLst>
          </p:cNvPr>
          <p:cNvSpPr/>
          <p:nvPr/>
        </p:nvSpPr>
        <p:spPr>
          <a:xfrm>
            <a:off x="2641506" y="2133293"/>
            <a:ext cx="793775" cy="271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56B7E7-78B0-FBFC-AC97-0707A3E52B05}"/>
              </a:ext>
            </a:extLst>
          </p:cNvPr>
          <p:cNvSpPr/>
          <p:nvPr/>
        </p:nvSpPr>
        <p:spPr>
          <a:xfrm>
            <a:off x="8695113" y="2133293"/>
            <a:ext cx="2213256" cy="271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7E8369-4824-C77C-D398-EDD0FC24275E}"/>
              </a:ext>
            </a:extLst>
          </p:cNvPr>
          <p:cNvSpPr/>
          <p:nvPr/>
        </p:nvSpPr>
        <p:spPr>
          <a:xfrm>
            <a:off x="7556269" y="4646815"/>
            <a:ext cx="714893" cy="2410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850907F-B526-D6AE-2744-2EF7B4DC55C6}"/>
              </a:ext>
            </a:extLst>
          </p:cNvPr>
          <p:cNvSpPr/>
          <p:nvPr/>
        </p:nvSpPr>
        <p:spPr>
          <a:xfrm>
            <a:off x="9344270" y="4646814"/>
            <a:ext cx="292270" cy="2410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432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Enriquecimiento y preparado </a:t>
            </a:r>
            <a:r>
              <a:rPr lang="es-ES" dirty="0"/>
              <a:t>de los datos.</a:t>
            </a:r>
            <a:endParaRPr lang="es-ES" b="1" dirty="0"/>
          </a:p>
        </p:txBody>
      </p:sp>
      <p:pic>
        <p:nvPicPr>
          <p:cNvPr id="3" name="Imagen 2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9087DD5-CC51-EDC8-5D9F-1507AD22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60" y="2659522"/>
            <a:ext cx="1907540" cy="1752600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883675F8-02F6-D75D-65C9-68AF22E7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59" y="4412122"/>
            <a:ext cx="1900555" cy="174180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BA9EFE7-8701-E3F0-E376-8EAC77C2AB98}"/>
              </a:ext>
            </a:extLst>
          </p:cNvPr>
          <p:cNvSpPr/>
          <p:nvPr/>
        </p:nvSpPr>
        <p:spPr>
          <a:xfrm>
            <a:off x="2295431" y="3063564"/>
            <a:ext cx="1720273" cy="671302"/>
          </a:xfrm>
          <a:prstGeom prst="roundRect">
            <a:avLst/>
          </a:prstGeom>
          <a:solidFill>
            <a:srgbClr val="272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Carcinoma basocelular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0CCA22-DE58-8F4D-B22D-E2F6EE378C9E}"/>
              </a:ext>
            </a:extLst>
          </p:cNvPr>
          <p:cNvSpPr/>
          <p:nvPr/>
        </p:nvSpPr>
        <p:spPr>
          <a:xfrm>
            <a:off x="2295431" y="4947373"/>
            <a:ext cx="1720279" cy="671302"/>
          </a:xfrm>
          <a:prstGeom prst="roundRect">
            <a:avLst/>
          </a:prstGeom>
          <a:solidFill>
            <a:srgbClr val="272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Carcinoma espinocelular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1CD895A-C7B4-52AB-683B-40A1701D6AAC}"/>
              </a:ext>
            </a:extLst>
          </p:cNvPr>
          <p:cNvSpPr/>
          <p:nvPr/>
        </p:nvSpPr>
        <p:spPr>
          <a:xfrm>
            <a:off x="2295424" y="2226970"/>
            <a:ext cx="1720279" cy="318677"/>
          </a:xfrm>
          <a:prstGeom prst="roundRect">
            <a:avLst/>
          </a:prstGeom>
          <a:solidFill>
            <a:srgbClr val="272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Diagnósticos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9171CAD-B4B4-1514-8C79-566465C68BA8}"/>
              </a:ext>
            </a:extLst>
          </p:cNvPr>
          <p:cNvSpPr/>
          <p:nvPr/>
        </p:nvSpPr>
        <p:spPr>
          <a:xfrm rot="1690309">
            <a:off x="5983466" y="3579113"/>
            <a:ext cx="1367254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3917D8BA-290A-A1F7-1945-52E17F80FA92}"/>
              </a:ext>
            </a:extLst>
          </p:cNvPr>
          <p:cNvSpPr/>
          <p:nvPr/>
        </p:nvSpPr>
        <p:spPr>
          <a:xfrm rot="19930573">
            <a:off x="6016529" y="4629228"/>
            <a:ext cx="1367254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49C0CCD-23EC-0C6F-B4AE-580BD78F9640}"/>
              </a:ext>
            </a:extLst>
          </p:cNvPr>
          <p:cNvSpPr/>
          <p:nvPr/>
        </p:nvSpPr>
        <p:spPr>
          <a:xfrm>
            <a:off x="7886718" y="3929361"/>
            <a:ext cx="1694845" cy="643381"/>
          </a:xfrm>
          <a:prstGeom prst="roundRect">
            <a:avLst/>
          </a:prstGeom>
          <a:solidFill>
            <a:srgbClr val="BF6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Malignos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C331C6-FBF0-841B-FA39-54DE4A68FF8F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6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Enriquecimiento y preparado </a:t>
            </a:r>
            <a:r>
              <a:rPr lang="es-ES" dirty="0"/>
              <a:t>de los datos.</a:t>
            </a:r>
            <a:endParaRPr lang="es-ES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C39681-2FD3-8AD7-8346-BFA0FEF5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10" y="2837302"/>
            <a:ext cx="2467319" cy="261021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87B47B5-F21D-BB27-A815-95F9D9394619}"/>
              </a:ext>
            </a:extLst>
          </p:cNvPr>
          <p:cNvSpPr/>
          <p:nvPr/>
        </p:nvSpPr>
        <p:spPr>
          <a:xfrm rot="19794107">
            <a:off x="4205261" y="3502006"/>
            <a:ext cx="989747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22FA1F7-12C0-1CC4-4F4E-5DE0B47E2E5A}"/>
              </a:ext>
            </a:extLst>
          </p:cNvPr>
          <p:cNvSpPr/>
          <p:nvPr/>
        </p:nvSpPr>
        <p:spPr>
          <a:xfrm rot="1471925">
            <a:off x="4252955" y="4601647"/>
            <a:ext cx="894357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979CA2F-9340-4FDC-B6EF-B71A42E1F524}"/>
              </a:ext>
            </a:extLst>
          </p:cNvPr>
          <p:cNvSpPr/>
          <p:nvPr/>
        </p:nvSpPr>
        <p:spPr>
          <a:xfrm>
            <a:off x="5481792" y="2943946"/>
            <a:ext cx="1846471" cy="558383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i="1" dirty="0">
                <a:effectLst/>
                <a:latin typeface="Avenir Next LT Pro (Cuerpo)"/>
                <a:ea typeface="Times New Roman" panose="02020603050405020304" pitchFamily="18" charset="0"/>
              </a:rPr>
              <a:t>_</a:t>
            </a:r>
            <a:r>
              <a:rPr lang="es-ES" sz="1800" i="1" dirty="0" err="1">
                <a:effectLst/>
                <a:latin typeface="Avenir Next LT Pro (Cuerpo)"/>
                <a:ea typeface="Times New Roman" panose="02020603050405020304" pitchFamily="18" charset="0"/>
              </a:rPr>
              <a:t>downsampled</a:t>
            </a:r>
            <a:endParaRPr lang="es-ES" dirty="0">
              <a:latin typeface="Avenir Next LT Pro (Cuerpo)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2D8F2BD-0A2B-CA1F-3AC6-B2513AE2213B}"/>
              </a:ext>
            </a:extLst>
          </p:cNvPr>
          <p:cNvSpPr/>
          <p:nvPr/>
        </p:nvSpPr>
        <p:spPr>
          <a:xfrm>
            <a:off x="5481793" y="4632258"/>
            <a:ext cx="1846470" cy="558383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i="1" dirty="0" err="1">
                <a:effectLst/>
                <a:latin typeface="Avenir Next LT Pro (Cuerpo)"/>
                <a:ea typeface="Times New Roman" panose="02020603050405020304" pitchFamily="18" charset="0"/>
              </a:rPr>
              <a:t>unknown</a:t>
            </a:r>
            <a:endParaRPr lang="es-ES" dirty="0">
              <a:latin typeface="Avenir Next LT Pro (Cuerpo)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F3E9503-DE0F-CA11-D5BF-DC1436DA5106}"/>
              </a:ext>
            </a:extLst>
          </p:cNvPr>
          <p:cNvSpPr/>
          <p:nvPr/>
        </p:nvSpPr>
        <p:spPr>
          <a:xfrm>
            <a:off x="4029898" y="2655168"/>
            <a:ext cx="1163841" cy="399200"/>
          </a:xfrm>
          <a:prstGeom prst="roundRect">
            <a:avLst/>
          </a:prstGeom>
          <a:solidFill>
            <a:srgbClr val="272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Eliminar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303A6D-32BE-5EDA-A3BA-8DD51CEE4B93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649F5C4-E299-36B4-0396-B15E9BF66768}"/>
              </a:ext>
            </a:extLst>
          </p:cNvPr>
          <p:cNvSpPr/>
          <p:nvPr/>
        </p:nvSpPr>
        <p:spPr>
          <a:xfrm>
            <a:off x="9070182" y="2655168"/>
            <a:ext cx="1305716" cy="399200"/>
          </a:xfrm>
          <a:prstGeom prst="roundRect">
            <a:avLst/>
          </a:prstGeom>
          <a:solidFill>
            <a:srgbClr val="272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Imágenes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2F2A7F-976C-2877-9305-56EAB896522B}"/>
              </a:ext>
            </a:extLst>
          </p:cNvPr>
          <p:cNvSpPr txBox="1"/>
          <p:nvPr/>
        </p:nvSpPr>
        <p:spPr>
          <a:xfrm>
            <a:off x="9186054" y="3310550"/>
            <a:ext cx="107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+25.000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7A5B768-2BDD-02E6-35F2-E8DA4C5CE569}"/>
              </a:ext>
            </a:extLst>
          </p:cNvPr>
          <p:cNvSpPr/>
          <p:nvPr/>
        </p:nvSpPr>
        <p:spPr>
          <a:xfrm rot="5400000">
            <a:off x="9419152" y="3956805"/>
            <a:ext cx="607772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591FF7-3C78-2CF1-4603-CC2BE3FF4AFB}"/>
              </a:ext>
            </a:extLst>
          </p:cNvPr>
          <p:cNvSpPr txBox="1"/>
          <p:nvPr/>
        </p:nvSpPr>
        <p:spPr>
          <a:xfrm>
            <a:off x="9276020" y="4667070"/>
            <a:ext cx="98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22.980</a:t>
            </a:r>
          </a:p>
        </p:txBody>
      </p:sp>
    </p:spTree>
    <p:extLst>
      <p:ext uri="{BB962C8B-B14F-4D97-AF65-F5344CB8AC3E}">
        <p14:creationId xmlns:p14="http://schemas.microsoft.com/office/powerpoint/2010/main" val="71405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Análisis </a:t>
            </a:r>
            <a:r>
              <a:rPr lang="es-ES" dirty="0"/>
              <a:t>de los datos.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FB103B-F2A1-6A9E-097B-A9FA734F1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20"/>
          <a:stretch/>
        </p:blipFill>
        <p:spPr>
          <a:xfrm>
            <a:off x="8202710" y="2715314"/>
            <a:ext cx="3313311" cy="25886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5E6FA8-6C50-F77C-3D1F-5FB629A8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7"/>
          <a:stretch/>
        </p:blipFill>
        <p:spPr>
          <a:xfrm>
            <a:off x="4680734" y="2715314"/>
            <a:ext cx="3379659" cy="258863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128D62-F5B2-0C77-F18C-48BEE9410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90"/>
          <a:stretch/>
        </p:blipFill>
        <p:spPr>
          <a:xfrm>
            <a:off x="1230286" y="2715314"/>
            <a:ext cx="3294745" cy="258863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81C4767-9ABF-DA29-B316-F3B58153F022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5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Análisis </a:t>
            </a:r>
            <a:r>
              <a:rPr lang="es-ES" dirty="0"/>
              <a:t>de los datos.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4117E155-2F0A-D734-9DA8-F3E9AAC9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54" y="2173173"/>
            <a:ext cx="4683007" cy="37622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7A22E3C-A0D5-536D-FA7A-78820C8184F2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8D5B46-2E6B-CE9B-DCEC-875A25346FEE}"/>
              </a:ext>
            </a:extLst>
          </p:cNvPr>
          <p:cNvSpPr txBox="1"/>
          <p:nvPr/>
        </p:nvSpPr>
        <p:spPr>
          <a:xfrm>
            <a:off x="1663608" y="2473827"/>
            <a:ext cx="3677414" cy="414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400" b="1" dirty="0"/>
              <a:t>NV</a:t>
            </a:r>
            <a:r>
              <a:rPr lang="es-ES" sz="1400" dirty="0"/>
              <a:t> -&gt; Lunar. 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MEL</a:t>
            </a:r>
            <a:r>
              <a:rPr lang="es-ES" sz="1400" dirty="0"/>
              <a:t> -&gt; Melanoma.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BCC</a:t>
            </a:r>
            <a:r>
              <a:rPr lang="es-ES" sz="1400" dirty="0"/>
              <a:t> -&gt; Carcinoma basocelular. 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BKL</a:t>
            </a:r>
            <a:r>
              <a:rPr lang="es-ES" sz="1400" dirty="0"/>
              <a:t> -&gt; Queratosis benigna. 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AK</a:t>
            </a:r>
            <a:r>
              <a:rPr lang="es-ES" sz="1400" dirty="0"/>
              <a:t> -&gt; Queratosis actínica.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SCC</a:t>
            </a:r>
            <a:r>
              <a:rPr lang="es-ES" sz="1400" dirty="0"/>
              <a:t> -&gt; Carcinoma espinocelular. 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VASC</a:t>
            </a:r>
            <a:r>
              <a:rPr lang="es-ES" sz="1400" dirty="0"/>
              <a:t> -&gt; Lesión vascular. </a:t>
            </a:r>
          </a:p>
          <a:p>
            <a:pPr>
              <a:lnSpc>
                <a:spcPct val="200000"/>
              </a:lnSpc>
            </a:pPr>
            <a:r>
              <a:rPr lang="es-ES" sz="1400" b="1" dirty="0"/>
              <a:t>DF</a:t>
            </a:r>
            <a:r>
              <a:rPr lang="es-ES" sz="1400" dirty="0"/>
              <a:t> -&gt; </a:t>
            </a:r>
            <a:r>
              <a:rPr lang="es-ES" sz="1400" dirty="0" err="1"/>
              <a:t>Dermatofibroma</a:t>
            </a:r>
            <a:r>
              <a:rPr lang="es-ES" sz="1400" dirty="0"/>
              <a:t>. </a:t>
            </a:r>
          </a:p>
          <a:p>
            <a:pPr>
              <a:lnSpc>
                <a:spcPct val="150000"/>
              </a:lnSpc>
            </a:pPr>
            <a:endParaRPr lang="es-ES" sz="1400" dirty="0"/>
          </a:p>
          <a:p>
            <a:pPr>
              <a:lnSpc>
                <a:spcPct val="15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5910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Análisis </a:t>
            </a:r>
            <a:r>
              <a:rPr lang="es-ES" dirty="0"/>
              <a:t>de los datos.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7B4BFB-71CE-51D1-9B73-D2929617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28" y="2774911"/>
            <a:ext cx="3063425" cy="25257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BED1E8-585A-3210-D8D4-555E9812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372" y="1392163"/>
            <a:ext cx="3457971" cy="219235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EF54D1D-9187-F825-0185-2C2CF2113E10}"/>
              </a:ext>
            </a:extLst>
          </p:cNvPr>
          <p:cNvSpPr/>
          <p:nvPr/>
        </p:nvSpPr>
        <p:spPr>
          <a:xfrm rot="19794107">
            <a:off x="4830566" y="2847254"/>
            <a:ext cx="1884074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BB9DAA4-115F-32FB-967B-40920E5A1592}"/>
              </a:ext>
            </a:extLst>
          </p:cNvPr>
          <p:cNvSpPr/>
          <p:nvPr/>
        </p:nvSpPr>
        <p:spPr>
          <a:xfrm rot="1471925">
            <a:off x="4861282" y="4458107"/>
            <a:ext cx="1884074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2AB97E4-1180-9CFA-1914-414B2184E923}"/>
              </a:ext>
            </a:extLst>
          </p:cNvPr>
          <p:cNvSpPr/>
          <p:nvPr/>
        </p:nvSpPr>
        <p:spPr>
          <a:xfrm>
            <a:off x="5093873" y="5041158"/>
            <a:ext cx="1267143" cy="465166"/>
          </a:xfrm>
          <a:prstGeom prst="roundRect">
            <a:avLst/>
          </a:prstGeom>
          <a:solidFill>
            <a:srgbClr val="10701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Benignos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E05E541-B33C-7B71-8B26-7D6543E8E827}"/>
              </a:ext>
            </a:extLst>
          </p:cNvPr>
          <p:cNvSpPr/>
          <p:nvPr/>
        </p:nvSpPr>
        <p:spPr>
          <a:xfrm>
            <a:off x="4981808" y="1921935"/>
            <a:ext cx="1194368" cy="465166"/>
          </a:xfrm>
          <a:prstGeom prst="roundRect">
            <a:avLst/>
          </a:prstGeom>
          <a:solidFill>
            <a:srgbClr val="BF6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Malignos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FE1E34E-68F6-AE08-F708-0C578C5F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358" y="3012621"/>
            <a:ext cx="729029" cy="198761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C22E83B-663D-0A2D-3D24-6622DF840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309" y="4117487"/>
            <a:ext cx="3360589" cy="214779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B041FD0-6D7F-B937-49C1-16C808F3D29F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Análisis </a:t>
            </a:r>
            <a:r>
              <a:rPr lang="es-ES" dirty="0"/>
              <a:t>de los datos.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B5D6CB3-D605-3B91-3F8F-1306FC9B5F99}"/>
              </a:ext>
            </a:extLst>
          </p:cNvPr>
          <p:cNvSpPr/>
          <p:nvPr/>
        </p:nvSpPr>
        <p:spPr>
          <a:xfrm>
            <a:off x="8490215" y="2127138"/>
            <a:ext cx="1267143" cy="465166"/>
          </a:xfrm>
          <a:prstGeom prst="roundRect">
            <a:avLst/>
          </a:prstGeom>
          <a:solidFill>
            <a:srgbClr val="10701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Benignos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DED7C1A-AB76-0D78-5BB5-157242DB0C9A}"/>
              </a:ext>
            </a:extLst>
          </p:cNvPr>
          <p:cNvSpPr/>
          <p:nvPr/>
        </p:nvSpPr>
        <p:spPr>
          <a:xfrm>
            <a:off x="2329229" y="2127138"/>
            <a:ext cx="1194368" cy="465166"/>
          </a:xfrm>
          <a:prstGeom prst="roundRect">
            <a:avLst/>
          </a:prstGeom>
          <a:solidFill>
            <a:srgbClr val="BF6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Malignos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72C06E-8404-2015-05A4-1438E90E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82" y="2794581"/>
            <a:ext cx="2693315" cy="35933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B79933-6507-0AE1-8C5C-49CFE20A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97" y="3733925"/>
            <a:ext cx="2572403" cy="17019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A3D6B1E-DF55-099D-3AFE-FC1217E7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0" y="2698439"/>
            <a:ext cx="2910795" cy="37071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63EC873-2D2E-CFA4-B4E7-BEE696E7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69" y="3526553"/>
            <a:ext cx="2852355" cy="182772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61A583-05FB-EB21-48BA-2D40C3DD04EB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10FAF9-D368-0862-0292-783DB1711F44}"/>
              </a:ext>
            </a:extLst>
          </p:cNvPr>
          <p:cNvSpPr/>
          <p:nvPr/>
        </p:nvSpPr>
        <p:spPr>
          <a:xfrm>
            <a:off x="818992" y="4580313"/>
            <a:ext cx="2704601" cy="1807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Carga </a:t>
            </a:r>
            <a:r>
              <a:rPr lang="es-ES" dirty="0"/>
              <a:t>de datos.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El empleo de </a:t>
            </a:r>
            <a:r>
              <a:rPr lang="es-ES" b="1" dirty="0">
                <a:latin typeface="Avenir Next LT Pro (Cuerpo)"/>
              </a:rPr>
              <a:t>TPU </a:t>
            </a:r>
            <a:r>
              <a:rPr lang="es-ES" dirty="0">
                <a:latin typeface="Avenir Next LT Pro (Cuerpo)"/>
              </a:rPr>
              <a:t>requiere que la base de datos esté alojada </a:t>
            </a:r>
            <a:r>
              <a:rPr lang="es-ES" b="1" dirty="0">
                <a:latin typeface="Avenir Next LT Pro (Cuerpo)"/>
              </a:rPr>
              <a:t>en Google Cloud Storage</a:t>
            </a:r>
            <a:r>
              <a:rPr lang="es-ES" dirty="0">
                <a:latin typeface="Avenir Next LT Pro (Cuerpo)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Se necesitó emplear </a:t>
            </a:r>
            <a:r>
              <a:rPr lang="es-ES" b="1" dirty="0" err="1">
                <a:latin typeface="Avenir Next LT Pro (Cuerpo)"/>
              </a:rPr>
              <a:t>TFRecords</a:t>
            </a:r>
            <a:r>
              <a:rPr lang="es-ES" b="1" dirty="0">
                <a:latin typeface="Avenir Next LT Pro (Cuerpo)"/>
              </a:rPr>
              <a:t> </a:t>
            </a:r>
            <a:r>
              <a:rPr lang="es-ES" dirty="0">
                <a:latin typeface="Avenir Next LT Pro (Cuerpo)"/>
              </a:rPr>
              <a:t>creados por </a:t>
            </a:r>
            <a:r>
              <a:rPr lang="es-ES" b="1" dirty="0">
                <a:latin typeface="Avenir Next LT Pro (Cuerpo)"/>
              </a:rPr>
              <a:t>Chris </a:t>
            </a:r>
            <a:r>
              <a:rPr lang="es-ES" b="1" dirty="0" err="1">
                <a:latin typeface="Avenir Next LT Pro (Cuerpo)"/>
              </a:rPr>
              <a:t>Deotte</a:t>
            </a:r>
            <a:r>
              <a:rPr lang="es-ES" dirty="0">
                <a:latin typeface="Avenir Next LT Pro (Cuerpo)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Se trabajó con las </a:t>
            </a:r>
            <a:r>
              <a:rPr lang="es-ES" b="1" dirty="0">
                <a:latin typeface="Avenir Next LT Pro (Cuerpo)"/>
              </a:rPr>
              <a:t>resoluciones</a:t>
            </a:r>
            <a:r>
              <a:rPr lang="es-ES" dirty="0">
                <a:latin typeface="Avenir Next LT Pro (Cuerpo)"/>
              </a:rPr>
              <a:t> </a:t>
            </a:r>
            <a:r>
              <a:rPr lang="es-ES" b="1" dirty="0">
                <a:latin typeface="Avenir Next LT Pro (Cuerpo)"/>
              </a:rPr>
              <a:t>de 256x256, 384x384, 512x512 y 768x768 píxeles</a:t>
            </a:r>
            <a:r>
              <a:rPr lang="es-ES" dirty="0">
                <a:latin typeface="Avenir Next LT Pro (Cuerpo)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Se emplearon los campos </a:t>
            </a:r>
            <a:r>
              <a:rPr lang="es-ES" b="1" dirty="0" err="1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image_name</a:t>
            </a:r>
            <a:r>
              <a:rPr lang="es-ES" b="1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s-ES" b="1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image</a:t>
            </a:r>
            <a:r>
              <a:rPr lang="es-ES" b="1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s-ES" b="1" dirty="0">
                <a:solidFill>
                  <a:srgbClr val="000000"/>
                </a:solidFill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diagnosis</a:t>
            </a:r>
            <a:r>
              <a:rPr lang="es-ES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12E33D-3C47-DB41-5F01-6EC8FD0DCA5A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0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125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Carga </a:t>
            </a:r>
            <a:r>
              <a:rPr lang="es-ES" dirty="0"/>
              <a:t>de datos</a:t>
            </a:r>
            <a:r>
              <a:rPr lang="es-ES" sz="1600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Una vez </a:t>
            </a:r>
            <a:r>
              <a:rPr lang="es-ES" sz="1600" b="1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cargados</a:t>
            </a:r>
            <a:r>
              <a:rPr lang="es-ES" sz="1600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los datos de </a:t>
            </a:r>
            <a:r>
              <a:rPr lang="es-ES" sz="1600" b="1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interés</a:t>
            </a:r>
            <a:r>
              <a:rPr lang="es-ES" sz="1600" dirty="0">
                <a:solidFill>
                  <a:srgbClr val="000000"/>
                </a:solidFill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600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se </a:t>
            </a:r>
            <a:r>
              <a:rPr lang="es-ES" sz="1600" b="1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dividió</a:t>
            </a:r>
            <a:r>
              <a:rPr lang="es-ES" sz="1600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 toda la información.</a:t>
            </a:r>
            <a:endParaRPr lang="es-ES" sz="1600" dirty="0">
              <a:solidFill>
                <a:srgbClr val="000000"/>
              </a:solidFill>
              <a:latin typeface="Avenir Next LT Pro (Cuerpo)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6B2BC148-4B55-29B7-797D-991B7CA5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25" y="3154577"/>
            <a:ext cx="7187150" cy="20325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5874CB-4472-681B-C0A4-F7AA76B37AB1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1A3E50-7EDA-F54E-1FB4-FEDF59A4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 err="1"/>
              <a:t>Índice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E0F468-D6D0-39D2-874F-3A5D8BA922FB}"/>
              </a:ext>
            </a:extLst>
          </p:cNvPr>
          <p:cNvSpPr txBox="1"/>
          <p:nvPr/>
        </p:nvSpPr>
        <p:spPr>
          <a:xfrm>
            <a:off x="1078992" y="1280160"/>
            <a:ext cx="9677907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>
                <a:latin typeface="Sitka Banner "/>
              </a:rPr>
              <a:t> Introducción y antecedentes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Objetivos y herramientas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Resolución del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Resultados experimentales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Conclusiones y vías futuras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644DB1-768D-8939-5EE3-2A379D7EE65C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2003367" y="2288959"/>
            <a:ext cx="1338349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243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2028305" y="2800275"/>
            <a:ext cx="2227811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5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2011681" y="3383685"/>
            <a:ext cx="889462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41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6544887" y="2288959"/>
            <a:ext cx="1909157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5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6544887" y="2833527"/>
            <a:ext cx="1435331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2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6544888" y="3402495"/>
            <a:ext cx="1028008" cy="377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3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1990983" y="4591310"/>
            <a:ext cx="3379037" cy="595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2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1957733" y="5401850"/>
            <a:ext cx="3520354" cy="691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8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6497041" y="4537787"/>
            <a:ext cx="2380952" cy="460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8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u="sng" dirty="0">
                <a:latin typeface="Avenir Next LT Pro (Cuerpo)"/>
              </a:rPr>
              <a:t>Ajuste de </a:t>
            </a:r>
            <a:r>
              <a:rPr lang="es-ES" sz="1800" b="1" u="sng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b="1" u="sng" dirty="0"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84845C-0E07-F34A-86E5-9A8131131696}"/>
              </a:ext>
            </a:extLst>
          </p:cNvPr>
          <p:cNvSpPr txBox="1"/>
          <p:nvPr/>
        </p:nvSpPr>
        <p:spPr>
          <a:xfrm>
            <a:off x="1687484" y="2278763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Versión del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Épocas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97C52C-A76B-2D35-A82C-08DAA718FB1A}"/>
              </a:ext>
            </a:extLst>
          </p:cNvPr>
          <p:cNvSpPr txBox="1"/>
          <p:nvPr/>
        </p:nvSpPr>
        <p:spPr>
          <a:xfrm>
            <a:off x="6204066" y="2288959"/>
            <a:ext cx="36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rate</a:t>
            </a:r>
            <a:r>
              <a:rPr lang="es-ES" b="1" dirty="0"/>
              <a:t> (</a:t>
            </a:r>
            <a:r>
              <a:rPr lang="es-ES" b="1" dirty="0" err="1"/>
              <a:t>lr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Sesgo (</a:t>
            </a:r>
            <a:r>
              <a:rPr lang="es-ES" b="1" dirty="0" err="1"/>
              <a:t>bias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Dropout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764AE2-30ED-597F-14EB-C266D6EBD6B8}"/>
              </a:ext>
            </a:extLst>
          </p:cNvPr>
          <p:cNvSpPr txBox="1"/>
          <p:nvPr/>
        </p:nvSpPr>
        <p:spPr>
          <a:xfrm>
            <a:off x="1078992" y="3955636"/>
            <a:ext cx="9296906" cy="46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 dirty="0"/>
              <a:t>Métricas</a:t>
            </a:r>
            <a:r>
              <a:rPr lang="es-ES" u="sng" dirty="0"/>
              <a:t> empleadas</a:t>
            </a:r>
            <a:endParaRPr lang="es-ES" b="1" u="sng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0F525-4842-269D-C894-F18D1FA37F0C}"/>
              </a:ext>
            </a:extLst>
          </p:cNvPr>
          <p:cNvSpPr txBox="1"/>
          <p:nvPr/>
        </p:nvSpPr>
        <p:spPr>
          <a:xfrm>
            <a:off x="1677001" y="4591310"/>
            <a:ext cx="3901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ROC (AUC-ROC)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Área bajo la curva de precisión y recuperación (AUC-PR)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AAF2B0-6F4F-AFBB-0EB3-2F7509D53FAA}"/>
              </a:ext>
            </a:extLst>
          </p:cNvPr>
          <p:cNvSpPr txBox="1"/>
          <p:nvPr/>
        </p:nvSpPr>
        <p:spPr>
          <a:xfrm>
            <a:off x="6201698" y="4591310"/>
            <a:ext cx="36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Avenir Next LT Pro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Sensibilidad/Recuperación (</a:t>
            </a:r>
            <a:r>
              <a:rPr lang="es-ES" sz="1800" b="1" dirty="0" err="1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s-ES" sz="1800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s-ES" b="1" dirty="0">
              <a:latin typeface="Avenir Next LT Pro (Cuerpo)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28E5A50-653F-9614-4C6B-33A0DE5C54DA}"/>
              </a:ext>
            </a:extLst>
          </p:cNvPr>
          <p:cNvSpPr/>
          <p:nvPr/>
        </p:nvSpPr>
        <p:spPr>
          <a:xfrm>
            <a:off x="6488574" y="5430137"/>
            <a:ext cx="3104313" cy="595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1.1 Introducción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285448"/>
            <a:ext cx="9296906" cy="2954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venir Next LT Pro (Cuerpo)"/>
              </a:rPr>
              <a:t>Uno</a:t>
            </a:r>
            <a:r>
              <a:rPr lang="es-ES" dirty="0">
                <a:latin typeface="Avenir Next LT Pro (Cuerpo)"/>
              </a:rPr>
              <a:t> de cada </a:t>
            </a:r>
            <a:r>
              <a:rPr lang="es-ES" b="1" dirty="0">
                <a:latin typeface="Avenir Next LT Pro (Cuerpo)"/>
              </a:rPr>
              <a:t>seis</a:t>
            </a:r>
            <a:r>
              <a:rPr lang="es-ES" dirty="0">
                <a:latin typeface="Avenir Next LT Pro (Cuerpo)"/>
              </a:rPr>
              <a:t> fallecidos murió por cáncer.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Los cánceres de piel más habituales; </a:t>
            </a: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melanoma</a:t>
            </a:r>
            <a:r>
              <a:rPr lang="es-ES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, el </a:t>
            </a: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carcinoma espinocelular </a:t>
            </a:r>
            <a:r>
              <a:rPr lang="es-ES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y el </a:t>
            </a:r>
            <a:r>
              <a:rPr lang="es-ES" b="1" dirty="0">
                <a:effectLst/>
                <a:latin typeface="Avenir Next LT Pro (Cuerpo)"/>
                <a:ea typeface="Aptos" panose="020B0004020202020204" pitchFamily="34" charset="0"/>
                <a:cs typeface="Times New Roman" panose="02020603050405020304" pitchFamily="18" charset="0"/>
              </a:rPr>
              <a:t>carcinoma basocelular.</a:t>
            </a:r>
            <a:endParaRPr lang="es-ES" b="1" dirty="0">
              <a:latin typeface="Avenir Next LT Pro (Cuerpo)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El </a:t>
            </a:r>
            <a:r>
              <a:rPr lang="es-ES" b="1" dirty="0">
                <a:latin typeface="Avenir Next LT Pro (Cuerpo)"/>
              </a:rPr>
              <a:t>melanoma</a:t>
            </a:r>
            <a:r>
              <a:rPr lang="es-ES" dirty="0">
                <a:latin typeface="Avenir Next LT Pro (Cuerpo)"/>
              </a:rPr>
              <a:t> es el 5º tumor más frecuente en hombres y el 6º en mujeres.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Reciente </a:t>
            </a:r>
            <a:r>
              <a:rPr lang="es-ES" b="1" dirty="0">
                <a:latin typeface="Avenir Next LT Pro (Cuerpo)"/>
              </a:rPr>
              <a:t>aumento</a:t>
            </a:r>
            <a:r>
              <a:rPr lang="es-ES" dirty="0">
                <a:latin typeface="Avenir Next LT Pro (Cuerpo)"/>
              </a:rPr>
              <a:t> de los cánceres de piel y su presencia en pacientes cada vez </a:t>
            </a:r>
            <a:r>
              <a:rPr lang="es-ES" b="1" dirty="0">
                <a:latin typeface="Avenir Next LT Pro (Cuerpo)"/>
              </a:rPr>
              <a:t>más jóvenes</a:t>
            </a:r>
            <a:r>
              <a:rPr lang="es-ES" dirty="0">
                <a:latin typeface="Avenir Next LT Pro (Cuerpo)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venir Next LT Pro (Cuerpo)"/>
              </a:rPr>
              <a:t>Complejidad</a:t>
            </a:r>
            <a:r>
              <a:rPr lang="es-ES" dirty="0">
                <a:latin typeface="Avenir Next LT Pro (Cuerpo)"/>
              </a:rPr>
              <a:t> de obtener un diagnóstico adecuado rápido y </a:t>
            </a:r>
            <a:r>
              <a:rPr lang="es-ES" b="1" dirty="0">
                <a:latin typeface="Avenir Next LT Pro (Cuerpo)"/>
              </a:rPr>
              <a:t>falta</a:t>
            </a:r>
            <a:r>
              <a:rPr lang="es-ES" dirty="0">
                <a:latin typeface="Avenir Next LT Pro (Cuerpo)"/>
              </a:rPr>
              <a:t> de </a:t>
            </a:r>
            <a:r>
              <a:rPr lang="es-ES" b="1" dirty="0">
                <a:latin typeface="Avenir Next LT Pro (Cuerpo)"/>
              </a:rPr>
              <a:t>personal</a:t>
            </a:r>
            <a:r>
              <a:rPr lang="es-ES" dirty="0">
                <a:latin typeface="Avenir Next LT Pro (Cuerpo)"/>
              </a:rPr>
              <a:t>.</a:t>
            </a:r>
          </a:p>
        </p:txBody>
      </p:sp>
      <p:pic>
        <p:nvPicPr>
          <p:cNvPr id="2052" name="Picture 4" descr="Why skin cancer cases have more than doubled since the early 1990s">
            <a:extLst>
              <a:ext uri="{FF2B5EF4-FFF2-40B4-BE49-F238E27FC236}">
                <a16:creationId xmlns:a16="http://schemas.microsoft.com/office/drawing/2014/main" id="{C8F15F06-FB08-8BEC-29FA-B13ADF31B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/>
        </p:blipFill>
        <p:spPr bwMode="auto">
          <a:xfrm>
            <a:off x="1390046" y="4359729"/>
            <a:ext cx="4337399" cy="23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dicina | Free Full-Text | The Prevalence and Treatment Costs of  Non-Melanoma Skin Cancer in Cluj-Napoca Maxillofacial Center">
            <a:extLst>
              <a:ext uri="{FF2B5EF4-FFF2-40B4-BE49-F238E27FC236}">
                <a16:creationId xmlns:a16="http://schemas.microsoft.com/office/drawing/2014/main" id="{858FDA99-EB4B-CC18-4665-BF659DFE0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/>
          <a:stretch/>
        </p:blipFill>
        <p:spPr bwMode="auto">
          <a:xfrm>
            <a:off x="6999988" y="4286292"/>
            <a:ext cx="3919469" cy="246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BE4ADC-8F29-EAB9-78B7-3C9439B0DA51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74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87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de diagnóstico: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Ajuste de </a:t>
            </a:r>
            <a:r>
              <a:rPr lang="es-ES" sz="1800" b="1" dirty="0">
                <a:solidFill>
                  <a:srgbClr val="000000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hiperparámetros</a:t>
            </a:r>
            <a:endParaRPr lang="es-ES" b="1" dirty="0">
              <a:latin typeface="Avenir Next LT Pro (Cuerpo)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0A4A9C-E61C-14CD-2C95-003E05A5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52" y="2690472"/>
            <a:ext cx="4274038" cy="395408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75CEF6-CBBE-C9BC-8C89-D1FF473D64A8}"/>
              </a:ext>
            </a:extLst>
          </p:cNvPr>
          <p:cNvSpPr/>
          <p:nvPr/>
        </p:nvSpPr>
        <p:spPr>
          <a:xfrm>
            <a:off x="5827975" y="2883494"/>
            <a:ext cx="53604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26EFDA-D9A1-B6FF-DFEA-BFDE0CBF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09" y="2883494"/>
            <a:ext cx="5163904" cy="1683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CF7F46-859B-6298-F625-3D187721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84" y="2884401"/>
            <a:ext cx="175623" cy="1683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6F049EB-EC71-9608-4780-22DFA29F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147" y="2732986"/>
            <a:ext cx="5251566" cy="174547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D49C0AB5-B58A-ED8C-EF1B-974589C0812C}"/>
              </a:ext>
            </a:extLst>
          </p:cNvPr>
          <p:cNvSpPr/>
          <p:nvPr/>
        </p:nvSpPr>
        <p:spPr>
          <a:xfrm rot="5400000">
            <a:off x="8932094" y="3647494"/>
            <a:ext cx="53604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41BDCBE-18BA-6D7D-33EF-47CA9AB0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08" y="4773153"/>
            <a:ext cx="5367655" cy="362585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270FF95-082A-F216-CB13-C8C05FC63AD0}"/>
              </a:ext>
            </a:extLst>
          </p:cNvPr>
          <p:cNvSpPr/>
          <p:nvPr/>
        </p:nvSpPr>
        <p:spPr>
          <a:xfrm>
            <a:off x="1289960" y="2369358"/>
            <a:ext cx="4114794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Avenir Next LT Pro (Cuerpo)"/>
              </a:rPr>
              <a:t>Todas las pruebas con </a:t>
            </a:r>
            <a:r>
              <a:rPr lang="es-ES" sz="1600" dirty="0">
                <a:solidFill>
                  <a:schemeClr val="bg1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B01503C-113C-C9D2-A5CC-08A11DE188D4}"/>
              </a:ext>
            </a:extLst>
          </p:cNvPr>
          <p:cNvSpPr/>
          <p:nvPr/>
        </p:nvSpPr>
        <p:spPr>
          <a:xfrm>
            <a:off x="6924306" y="2390096"/>
            <a:ext cx="4465858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Mejor conjunto de </a:t>
            </a:r>
            <a:r>
              <a:rPr lang="es-ES" sz="1600" dirty="0">
                <a:solidFill>
                  <a:schemeClr val="bg1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61146C6C-89EF-3A1A-0A06-D31A55EEE68A}"/>
              </a:ext>
            </a:extLst>
          </p:cNvPr>
          <p:cNvSpPr/>
          <p:nvPr/>
        </p:nvSpPr>
        <p:spPr>
          <a:xfrm>
            <a:off x="6967190" y="4406467"/>
            <a:ext cx="4465858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Modelo entrenado con esos </a:t>
            </a:r>
            <a:r>
              <a:rPr lang="es-ES" sz="1600" dirty="0">
                <a:solidFill>
                  <a:schemeClr val="bg1"/>
                </a:solidFill>
                <a:effectLst/>
                <a:latin typeface="Avenir Next LT Pro (Cuerpo)"/>
                <a:ea typeface="Times New Roman" panose="02020603050405020304" pitchFamily="18" charset="0"/>
              </a:rPr>
              <a:t>hiperparámteros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09F0A2-7DF5-2BA2-BF75-EC7244B2B37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3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3.1 </a:t>
            </a:r>
            <a:r>
              <a:rPr lang="es-ES" sz="5400" dirty="0"/>
              <a:t>Resolución del problema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143293"/>
            <a:ext cx="9296906" cy="46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venir Next LT Pro (Cuerpo)"/>
              </a:rPr>
              <a:t>Aplicación </a:t>
            </a:r>
            <a:r>
              <a:rPr lang="es-ES" dirty="0">
                <a:latin typeface="Avenir Next LT Pro (Cuerpo)"/>
              </a:rPr>
              <a:t>que emplea el modelo de diagnóstico: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18F42E-A7B3-C5D9-9983-56C970CE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95" y="2753008"/>
            <a:ext cx="3174864" cy="24002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0B67B7-422B-1E17-26C4-39A47CCE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78" y="2747674"/>
            <a:ext cx="3174864" cy="24109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3108F7-5CD7-7CC9-16FB-803BCEB7A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861" y="2747674"/>
            <a:ext cx="3174863" cy="2405285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F74847F-7B5A-E370-99FE-BDFE013092BC}"/>
              </a:ext>
            </a:extLst>
          </p:cNvPr>
          <p:cNvSpPr/>
          <p:nvPr/>
        </p:nvSpPr>
        <p:spPr>
          <a:xfrm>
            <a:off x="1938670" y="2486625"/>
            <a:ext cx="2115713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Avenir Next LT Pro (Cuerpo)"/>
              </a:rPr>
              <a:t>Sección Información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D6D0C4F-9F40-6606-93CD-051EA0BF05A7}"/>
              </a:ext>
            </a:extLst>
          </p:cNvPr>
          <p:cNvSpPr/>
          <p:nvPr/>
        </p:nvSpPr>
        <p:spPr>
          <a:xfrm>
            <a:off x="5578992" y="2486624"/>
            <a:ext cx="2115713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Avenir Next LT Pro (Cuerpo)"/>
              </a:rPr>
              <a:t>Sección Analizar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87A69B6-4789-0CE3-27FE-FD1940B3B807}"/>
              </a:ext>
            </a:extLst>
          </p:cNvPr>
          <p:cNvSpPr/>
          <p:nvPr/>
        </p:nvSpPr>
        <p:spPr>
          <a:xfrm>
            <a:off x="8977435" y="2486624"/>
            <a:ext cx="2115713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Avenir Next LT Pro (Cuerpo)"/>
              </a:rPr>
              <a:t>Sección Historial</a:t>
            </a:r>
            <a:endParaRPr lang="es-ES" sz="1600" dirty="0">
              <a:solidFill>
                <a:schemeClr val="bg1"/>
              </a:solidFill>
              <a:latin typeface="Avenir Next LT Pro (Cuerpo)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F35800-AD18-DF68-B04C-C161D83CDE76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2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1A3E50-7EDA-F54E-1FB4-FEDF59A4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 err="1"/>
              <a:t>Índice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E0F468-D6D0-39D2-874F-3A5D8BA922FB}"/>
              </a:ext>
            </a:extLst>
          </p:cNvPr>
          <p:cNvSpPr txBox="1"/>
          <p:nvPr/>
        </p:nvSpPr>
        <p:spPr>
          <a:xfrm>
            <a:off x="1078992" y="1460500"/>
            <a:ext cx="9677907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Introducción y antecedentes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Objetivos y herramientas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Resolución del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>
                <a:latin typeface="Sitka Banner "/>
              </a:rPr>
              <a:t> Resultados experimentales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Conclusiones y vías futuras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81EBA4-606D-218D-E4A7-4D0E28DEF108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28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4.1 </a:t>
            </a:r>
            <a:r>
              <a:rPr lang="es-ES" sz="5400" dirty="0"/>
              <a:t>Demostración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Multimedia1">
            <a:hlinkClick r:id="" action="ppaction://media"/>
            <a:extLst>
              <a:ext uri="{FF2B5EF4-FFF2-40B4-BE49-F238E27FC236}">
                <a16:creationId xmlns:a16="http://schemas.microsoft.com/office/drawing/2014/main" id="{D9CD8E4A-3EFE-7EF7-81AC-645C1B8A4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8550" y="1217235"/>
            <a:ext cx="7154900" cy="52384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D7383A-20F8-0069-77F6-69DF7DD90721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4.2 </a:t>
            </a:r>
            <a:r>
              <a:rPr lang="es-ES" sz="5400" dirty="0"/>
              <a:t>Resultados experimentales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397000"/>
            <a:ext cx="9296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Tras entrenar el modelo se obtienen los siguientes resultados: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Precisión </a:t>
            </a:r>
            <a:r>
              <a:rPr lang="es-ES" dirty="0"/>
              <a:t>= 0,872 -&gt; 87,2%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Sensibilidad </a:t>
            </a:r>
            <a:r>
              <a:rPr lang="es-ES" dirty="0"/>
              <a:t>= 0,835 -&gt; 83,5%</a:t>
            </a:r>
            <a:endParaRPr lang="es-ES" b="1" dirty="0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9115DC38-0E2B-7052-8EFD-E81013AF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79" y="2987697"/>
            <a:ext cx="3450109" cy="3205442"/>
          </a:xfrm>
          <a:prstGeom prst="rect">
            <a:avLst/>
          </a:prstGeom>
        </p:spPr>
      </p:pic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808C630-31EF-7FEC-522C-E70DD43E4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01" y="1962443"/>
            <a:ext cx="2877820" cy="2280920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345467E-B4B8-F4E6-8A22-9FBB03C7C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59" y="4358957"/>
            <a:ext cx="2847340" cy="220408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6B023F-1D33-C6CC-5092-1BBDAEC81DBD}"/>
              </a:ext>
            </a:extLst>
          </p:cNvPr>
          <p:cNvSpPr/>
          <p:nvPr/>
        </p:nvSpPr>
        <p:spPr>
          <a:xfrm>
            <a:off x="1833076" y="2596805"/>
            <a:ext cx="2572913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Matriz de confusión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E976D28-87E9-5DEA-4EF7-06D5670DD603}"/>
              </a:ext>
            </a:extLst>
          </p:cNvPr>
          <p:cNvSpPr/>
          <p:nvPr/>
        </p:nvSpPr>
        <p:spPr>
          <a:xfrm>
            <a:off x="5342144" y="2893987"/>
            <a:ext cx="2043760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Falsos negativos 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7FF504D-EE5B-BC95-7FFB-AAFDE2243055}"/>
              </a:ext>
            </a:extLst>
          </p:cNvPr>
          <p:cNvSpPr/>
          <p:nvPr/>
        </p:nvSpPr>
        <p:spPr>
          <a:xfrm>
            <a:off x="7778250" y="2893987"/>
            <a:ext cx="53604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AD05084-E35A-A4D4-21E1-5021037E49E6}"/>
              </a:ext>
            </a:extLst>
          </p:cNvPr>
          <p:cNvSpPr/>
          <p:nvPr/>
        </p:nvSpPr>
        <p:spPr>
          <a:xfrm>
            <a:off x="9437569" y="5199950"/>
            <a:ext cx="2043760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Falsos positivos 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7E74731-8A24-EEE3-25A1-9D13139EE41D}"/>
              </a:ext>
            </a:extLst>
          </p:cNvPr>
          <p:cNvSpPr/>
          <p:nvPr/>
        </p:nvSpPr>
        <p:spPr>
          <a:xfrm rot="10800000">
            <a:off x="8572201" y="5199950"/>
            <a:ext cx="53604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1D041D-F574-A996-4E03-26EB12C6CC50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5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4.2 </a:t>
            </a:r>
            <a:r>
              <a:rPr lang="es-ES" sz="5400" dirty="0"/>
              <a:t>Resultados experimentales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397000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Tras entrenar el modelo tiene los siguientes resultados: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Comparación de </a:t>
            </a:r>
            <a:r>
              <a:rPr lang="es-ES" b="1" dirty="0"/>
              <a:t>errores</a:t>
            </a:r>
            <a:r>
              <a:rPr lang="es-ES" dirty="0"/>
              <a:t> respecto </a:t>
            </a:r>
            <a:r>
              <a:rPr lang="es-ES" b="1" dirty="0"/>
              <a:t>características.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54D153A-B83F-8A21-D074-6A959F628D3C}"/>
              </a:ext>
            </a:extLst>
          </p:cNvPr>
          <p:cNvSpPr/>
          <p:nvPr/>
        </p:nvSpPr>
        <p:spPr>
          <a:xfrm>
            <a:off x="3836471" y="2473303"/>
            <a:ext cx="4519057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Diagnósticos respecto al sexo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BE4FF2-1A22-16B6-14E2-FD3785078FF3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2166D40-1721-4237-3F45-E7119421C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4" y="2801772"/>
            <a:ext cx="7712429" cy="3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4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4.2 </a:t>
            </a:r>
            <a:r>
              <a:rPr lang="es-ES" sz="5400" dirty="0"/>
              <a:t>Resultados experimentales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397000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Tras entrenar el modelo tiene los siguientes resultados: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Comparación de </a:t>
            </a:r>
            <a:r>
              <a:rPr lang="es-ES" b="1" dirty="0"/>
              <a:t>errores</a:t>
            </a:r>
            <a:r>
              <a:rPr lang="es-ES" dirty="0"/>
              <a:t> respecto </a:t>
            </a:r>
            <a:r>
              <a:rPr lang="es-ES" b="1" dirty="0"/>
              <a:t>características.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759EDFD-6AC2-4EDB-9783-6DBABA979765}"/>
              </a:ext>
            </a:extLst>
          </p:cNvPr>
          <p:cNvSpPr/>
          <p:nvPr/>
        </p:nvSpPr>
        <p:spPr>
          <a:xfrm>
            <a:off x="3814671" y="2412423"/>
            <a:ext cx="4562658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Diagnósticos respecto al grupo de edad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BE4FF2-1A22-16B6-14E2-FD3785078FF3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7E5C4D-771C-F124-005C-9C4AF4054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24" y="2723349"/>
            <a:ext cx="7686952" cy="37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4.2 </a:t>
            </a:r>
            <a:r>
              <a:rPr lang="es-ES" sz="5400" dirty="0"/>
              <a:t>Resultados experimentales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397000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Tras entrenar el modelo tiene los siguientes resultados: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Comparación de </a:t>
            </a:r>
            <a:r>
              <a:rPr lang="es-ES" b="1" dirty="0"/>
              <a:t>errores</a:t>
            </a:r>
            <a:r>
              <a:rPr lang="es-ES" dirty="0"/>
              <a:t> respecto </a:t>
            </a:r>
            <a:r>
              <a:rPr lang="es-ES" b="1" dirty="0"/>
              <a:t>características.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5E61BE8-855D-BB9F-4B4C-DDE7AB4166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23" y="2917362"/>
            <a:ext cx="7686952" cy="374307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7E843E8-65D9-85DE-AA8B-B8975DCA8910}"/>
              </a:ext>
            </a:extLst>
          </p:cNvPr>
          <p:cNvSpPr/>
          <p:nvPr/>
        </p:nvSpPr>
        <p:spPr>
          <a:xfrm>
            <a:off x="3516086" y="2579695"/>
            <a:ext cx="5159826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venir Next LT Pro (Cuerpo)"/>
              </a:rPr>
              <a:t>Diagnósticos respecto al color de piel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B02F39-8205-64A5-BA60-D7EF72233A7C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13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1A3E50-7EDA-F54E-1FB4-FEDF59A4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 err="1"/>
              <a:t>Índice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E0F468-D6D0-39D2-874F-3A5D8BA922FB}"/>
              </a:ext>
            </a:extLst>
          </p:cNvPr>
          <p:cNvSpPr txBox="1"/>
          <p:nvPr/>
        </p:nvSpPr>
        <p:spPr>
          <a:xfrm>
            <a:off x="1078992" y="1460500"/>
            <a:ext cx="9677907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Introducción y antecedentes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Objetivos y herramientas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Resolución del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Resultados experimentales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>
                <a:latin typeface="Sitka Banner "/>
              </a:rPr>
              <a:t> Conclusiones y vías futuras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3DD9E6-12D8-3F13-15E1-6D747CA2028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432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6.1 </a:t>
            </a:r>
            <a:r>
              <a:rPr lang="es-ES" sz="5400" dirty="0"/>
              <a:t>Conclusiones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397000"/>
            <a:ext cx="9296906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b="1" dirty="0"/>
              <a:t>resultado</a:t>
            </a:r>
            <a:r>
              <a:rPr lang="es-ES" dirty="0"/>
              <a:t> del trabajo ha sido considerado </a:t>
            </a:r>
            <a:r>
              <a:rPr lang="es-ES" b="1" dirty="0"/>
              <a:t>exitoso</a:t>
            </a:r>
            <a:r>
              <a:rPr lang="es-E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ha obtenido un </a:t>
            </a:r>
            <a:r>
              <a:rPr lang="es-ES" b="1" dirty="0"/>
              <a:t>modélelo de diagnóstico </a:t>
            </a:r>
            <a:r>
              <a:rPr lang="es-ES" dirty="0"/>
              <a:t>con una </a:t>
            </a:r>
            <a:r>
              <a:rPr lang="es-ES" b="1" dirty="0"/>
              <a:t>precisión</a:t>
            </a:r>
            <a:r>
              <a:rPr lang="es-ES" dirty="0"/>
              <a:t> adecuada.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ha obtenido una </a:t>
            </a:r>
            <a:r>
              <a:rPr lang="es-ES" b="1" dirty="0"/>
              <a:t>aplicación</a:t>
            </a:r>
            <a:r>
              <a:rPr lang="es-ES" dirty="0"/>
              <a:t> funcional.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ha creado un </a:t>
            </a:r>
            <a:r>
              <a:rPr lang="es-ES" b="1" dirty="0"/>
              <a:t>ejecutable</a:t>
            </a:r>
            <a:r>
              <a:rPr lang="es-ES" dirty="0"/>
              <a:t> para que se pueda </a:t>
            </a:r>
            <a:r>
              <a:rPr lang="es-ES" b="1" dirty="0"/>
              <a:t>distribuir</a:t>
            </a:r>
            <a:r>
              <a:rPr lang="es-ES" dirty="0"/>
              <a:t> la aplicación.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8EC4C9-73F4-C180-EE83-3EC05AF286A3}"/>
              </a:ext>
            </a:extLst>
          </p:cNvPr>
          <p:cNvSpPr txBox="1"/>
          <p:nvPr/>
        </p:nvSpPr>
        <p:spPr>
          <a:xfrm>
            <a:off x="1078992" y="3233057"/>
            <a:ext cx="928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ha </a:t>
            </a:r>
            <a:r>
              <a:rPr lang="es-ES" b="1" dirty="0"/>
              <a:t>demostrado</a:t>
            </a:r>
            <a:r>
              <a:rPr lang="es-ES" dirty="0"/>
              <a:t> la gran utilidad de la </a:t>
            </a:r>
            <a:r>
              <a:rPr lang="es-ES" b="1" dirty="0"/>
              <a:t>IA</a:t>
            </a:r>
            <a:r>
              <a:rPr lang="es-ES" dirty="0"/>
              <a:t> en el campo de </a:t>
            </a:r>
            <a:r>
              <a:rPr lang="es-ES" b="1" dirty="0"/>
              <a:t>salud</a:t>
            </a:r>
            <a:r>
              <a:rPr lang="es-ES" dirty="0"/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69ABB0-066E-0FCC-E212-CB3DCE87D11B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8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1.1 Introducción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452191" y="1141660"/>
            <a:ext cx="198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Nevus</a:t>
            </a:r>
            <a:endParaRPr lang="es-ES" sz="1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9E5E16C-620F-75A7-53D1-E9CA1C29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80" y="1630243"/>
            <a:ext cx="1734871" cy="17137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7449BF-36C7-E276-D285-115F9C0D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90" y="1634448"/>
            <a:ext cx="1748427" cy="17095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DEC2CCE-1B46-E63C-49C6-F159D9113C79}"/>
              </a:ext>
            </a:extLst>
          </p:cNvPr>
          <p:cNvSpPr txBox="1"/>
          <p:nvPr/>
        </p:nvSpPr>
        <p:spPr>
          <a:xfrm>
            <a:off x="8818896" y="968782"/>
            <a:ext cx="1962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Carcinoma basocelular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85DE8B-B200-CAD5-E211-8FEFEE149C69}"/>
              </a:ext>
            </a:extLst>
          </p:cNvPr>
          <p:cNvSpPr txBox="1"/>
          <p:nvPr/>
        </p:nvSpPr>
        <p:spPr>
          <a:xfrm>
            <a:off x="6395351" y="1013295"/>
            <a:ext cx="198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Carcinoma</a:t>
            </a:r>
            <a:r>
              <a:rPr lang="es-ES" sz="1100" b="1" dirty="0"/>
              <a:t> </a:t>
            </a:r>
            <a:r>
              <a:rPr lang="es-ES" b="1" dirty="0"/>
              <a:t>espinocelular</a:t>
            </a:r>
            <a:endParaRPr lang="es-ES" sz="1100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BCAC120-8BDB-5F94-CC99-A731E575908A}"/>
              </a:ext>
            </a:extLst>
          </p:cNvPr>
          <p:cNvSpPr txBox="1"/>
          <p:nvPr/>
        </p:nvSpPr>
        <p:spPr>
          <a:xfrm>
            <a:off x="3917931" y="1164519"/>
            <a:ext cx="1985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Melanoma</a:t>
            </a:r>
            <a:endParaRPr lang="es-ES" sz="1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2AFF3F-6929-BAD6-A6B8-5A57C0A2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156" y="1630243"/>
            <a:ext cx="1748427" cy="17107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39A64C-2EC8-1807-1DA6-DAE9068D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904" y="4032178"/>
            <a:ext cx="1767653" cy="17513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CA5629-81F9-F5CF-7884-170D3F020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746" y="4052094"/>
            <a:ext cx="1734871" cy="17314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5A70C1-5EFB-2E62-0F19-A5B9D1FEB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804" y="4032178"/>
            <a:ext cx="1771846" cy="17683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1B7EE87-D30F-3723-1D36-854D184B1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278" y="3988308"/>
            <a:ext cx="1791723" cy="179525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7AEAF79-80E0-548C-D322-57FA8D8F06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13"/>
          <a:stretch/>
        </p:blipFill>
        <p:spPr>
          <a:xfrm>
            <a:off x="1498978" y="1630243"/>
            <a:ext cx="1860508" cy="17797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708C2A-1195-0187-E610-C2BA0ED6A020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59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6.2 </a:t>
            </a:r>
            <a:r>
              <a:rPr lang="es-ES" sz="5400" dirty="0"/>
              <a:t>Vías futuras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F13328-C2BF-8C4C-AFF7-65AD9AC43D50}"/>
              </a:ext>
            </a:extLst>
          </p:cNvPr>
          <p:cNvSpPr txBox="1"/>
          <p:nvPr/>
        </p:nvSpPr>
        <p:spPr>
          <a:xfrm>
            <a:off x="1078992" y="1397000"/>
            <a:ext cx="92969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Utilización de </a:t>
            </a:r>
            <a:r>
              <a:rPr lang="es-E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metadatos</a:t>
            </a:r>
            <a:r>
              <a:rPr lang="es-E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el modelo de diagnóstico</a:t>
            </a:r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212AAF-A2F2-9B64-1D0A-4D31703B3A15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721DFF1-ADAE-39C1-CF3B-49F6C69D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81" y="1962443"/>
            <a:ext cx="9937237" cy="42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6.2 </a:t>
            </a:r>
            <a:r>
              <a:rPr lang="es-ES" sz="5400" dirty="0"/>
              <a:t>Vías futuras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F13328-C2BF-8C4C-AFF7-65AD9AC43D50}"/>
              </a:ext>
            </a:extLst>
          </p:cNvPr>
          <p:cNvSpPr txBox="1"/>
          <p:nvPr/>
        </p:nvSpPr>
        <p:spPr>
          <a:xfrm>
            <a:off x="1078992" y="1397000"/>
            <a:ext cx="929690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Especificidad</a:t>
            </a:r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dentro de los diagnósticos </a:t>
            </a:r>
            <a:r>
              <a:rPr lang="es-E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malignos</a:t>
            </a:r>
            <a:r>
              <a:rPr lang="es-E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596FC03-AC29-A97F-9F24-0FA1F4B937C6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FA871D-E1BF-1722-797E-AA46E327C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" t="16294" b="8959"/>
          <a:stretch/>
        </p:blipFill>
        <p:spPr>
          <a:xfrm>
            <a:off x="1307797" y="2271885"/>
            <a:ext cx="9576406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1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6.2 </a:t>
            </a:r>
            <a:r>
              <a:rPr lang="es-ES" sz="5400" dirty="0"/>
              <a:t>Vías futuras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F13328-C2BF-8C4C-AFF7-65AD9AC43D50}"/>
              </a:ext>
            </a:extLst>
          </p:cNvPr>
          <p:cNvSpPr txBox="1"/>
          <p:nvPr/>
        </p:nvSpPr>
        <p:spPr>
          <a:xfrm>
            <a:off x="1078992" y="1397000"/>
            <a:ext cx="9296906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Empleo de una aplicación </a:t>
            </a:r>
            <a:r>
              <a:rPr lang="es-E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</a:t>
            </a:r>
            <a:r>
              <a:rPr lang="es-E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ES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8329C1DD-5F48-2C78-AC98-1B6CA4064882}"/>
              </a:ext>
            </a:extLst>
          </p:cNvPr>
          <p:cNvSpPr/>
          <p:nvPr/>
        </p:nvSpPr>
        <p:spPr>
          <a:xfrm rot="16200000">
            <a:off x="5972680" y="3194746"/>
            <a:ext cx="894301" cy="3491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DISEÑO DE PAGINA WEB EN MADRID">
            <a:extLst>
              <a:ext uri="{FF2B5EF4-FFF2-40B4-BE49-F238E27FC236}">
                <a16:creationId xmlns:a16="http://schemas.microsoft.com/office/drawing/2014/main" id="{07FEE7FA-1AC7-029A-48A6-9EAF91F4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3" y="1851820"/>
            <a:ext cx="2251206" cy="107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063BF6-2E44-29F1-ED73-8A5EF2618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57" y="3941156"/>
            <a:ext cx="3174864" cy="24002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289475-8387-7999-C21A-3F7267B5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40" y="3935822"/>
            <a:ext cx="3174864" cy="24109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A2153E-5BCF-7432-A73B-B92642BF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823" y="3935822"/>
            <a:ext cx="3174863" cy="240528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352D14F-BF11-160E-BDE5-23635C3CE2B0}"/>
              </a:ext>
            </a:extLst>
          </p:cNvPr>
          <p:cNvSpPr/>
          <p:nvPr/>
        </p:nvSpPr>
        <p:spPr>
          <a:xfrm rot="12675191">
            <a:off x="7943322" y="3056946"/>
            <a:ext cx="1909625" cy="3491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5C42166-8C24-C0E7-9D92-B628423B8A1B}"/>
              </a:ext>
            </a:extLst>
          </p:cNvPr>
          <p:cNvSpPr/>
          <p:nvPr/>
        </p:nvSpPr>
        <p:spPr>
          <a:xfrm rot="19822095">
            <a:off x="2600848" y="3036154"/>
            <a:ext cx="1909625" cy="3491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7A17CF8-FEFE-4FFB-3CEE-20F37FA95263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80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interior, comida, alimentos, foto&#10;&#10;Descripción generada automáticamente">
            <a:extLst>
              <a:ext uri="{FF2B5EF4-FFF2-40B4-BE49-F238E27FC236}">
                <a16:creationId xmlns:a16="http://schemas.microsoft.com/office/drawing/2014/main" id="{B5F74D3A-E511-C642-2014-E8C5BDB8D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8" b="194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Gracias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s-ES" dirty="0">
                <a:solidFill>
                  <a:srgbClr val="FFFFFF"/>
                </a:solidFill>
              </a:rPr>
              <a:t>atención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7A17CF8-FEFE-4FFB-3CEE-20F37FA95263}"/>
              </a:ext>
            </a:extLst>
          </p:cNvPr>
          <p:cNvSpPr txBox="1"/>
          <p:nvPr/>
        </p:nvSpPr>
        <p:spPr>
          <a:xfrm>
            <a:off x="758952" y="4452109"/>
            <a:ext cx="4571999" cy="131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9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1.1 </a:t>
            </a:r>
            <a:r>
              <a:rPr lang="en-US" sz="5400" dirty="0" err="1"/>
              <a:t>Antecedentes</a:t>
            </a:r>
            <a:br>
              <a:rPr lang="en-US" sz="5400" dirty="0"/>
            </a:b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708C2A-1195-0187-E610-C2BA0ED6A020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58BCB2-6D8F-56F1-2264-A2BC018F89D9}"/>
              </a:ext>
            </a:extLst>
          </p:cNvPr>
          <p:cNvSpPr txBox="1"/>
          <p:nvPr/>
        </p:nvSpPr>
        <p:spPr>
          <a:xfrm>
            <a:off x="1078992" y="1255965"/>
            <a:ext cx="9296906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El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principal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estudio de referencia en este campo de 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detección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de cáncer de piel mediante </a:t>
            </a:r>
            <a:r>
              <a:rPr lang="es-ES" b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maching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learning</a:t>
            </a:r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es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Dermatologist-level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classification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of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skin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cancer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with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deep</a:t>
            </a:r>
            <a:r>
              <a:rPr lang="es-ES" i="1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neural </a:t>
            </a:r>
            <a:r>
              <a:rPr lang="es-ES" i="1" dirty="0" err="1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networks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Obtuvo </a:t>
            </a:r>
            <a:r>
              <a:rPr lang="es-ES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resultados </a:t>
            </a:r>
            <a:r>
              <a:rPr lang="es-ES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muy</a:t>
            </a:r>
            <a:r>
              <a:rPr lang="es-ES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favorables</a:t>
            </a:r>
            <a:r>
              <a:rPr lang="es-ES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.</a:t>
            </a:r>
            <a:endParaRPr lang="es-ES" dirty="0">
              <a:solidFill>
                <a:srgbClr val="0D0D0D"/>
              </a:solidFill>
              <a:highlight>
                <a:srgbClr val="FFFFFF"/>
              </a:highlight>
              <a:latin typeface="Avenir Next LT Pro (Cuerpo)"/>
              <a:ea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DFEB1F-024F-8E95-5F0D-C9404A4A9928}"/>
              </a:ext>
            </a:extLst>
          </p:cNvPr>
          <p:cNvSpPr txBox="1"/>
          <p:nvPr/>
        </p:nvSpPr>
        <p:spPr>
          <a:xfrm>
            <a:off x="1078992" y="3040661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Respecto a las </a:t>
            </a:r>
            <a:r>
              <a:rPr lang="es-ES" b="1" dirty="0"/>
              <a:t>fuentes</a:t>
            </a:r>
            <a:r>
              <a:rPr lang="es-ES" dirty="0"/>
              <a:t> de datos de imágenes,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Avenir Next LT Pro (Cuerpo)"/>
              </a:rPr>
              <a:t>destaca la</a:t>
            </a:r>
            <a:r>
              <a:rPr lang="es-E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iniciativa</a:t>
            </a:r>
            <a:r>
              <a:rPr lang="es-ES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International Skin </a:t>
            </a:r>
            <a:r>
              <a:rPr lang="es-ES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Imaging</a:t>
            </a:r>
            <a:r>
              <a:rPr lang="es-ES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Collaboration</a:t>
            </a:r>
            <a:r>
              <a:rPr lang="es-E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(</a:t>
            </a:r>
            <a:r>
              <a:rPr lang="es-ES" sz="1800" b="1" dirty="0">
                <a:effectLst/>
                <a:latin typeface="Avenir Next LT Pro (Cuerpo)"/>
                <a:ea typeface="Times New Roman" panose="02020603050405020304" pitchFamily="18" charset="0"/>
              </a:rPr>
              <a:t>ISIC</a:t>
            </a:r>
            <a:r>
              <a:rPr lang="es-ES" sz="1800" dirty="0">
                <a:effectLst/>
                <a:latin typeface="Avenir Next LT Pro (Cuerpo)"/>
                <a:ea typeface="Times New Roman" panose="02020603050405020304" pitchFamily="18" charset="0"/>
              </a:rPr>
              <a:t>)</a:t>
            </a:r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Avenir Next LT Pro (Cuerpo)"/>
              <a:ea typeface="Times New Roman" panose="02020603050405020304" pitchFamily="18" charset="0"/>
            </a:endParaRPr>
          </a:p>
        </p:txBody>
      </p:sp>
      <p:pic>
        <p:nvPicPr>
          <p:cNvPr id="1026" name="Picture 2" descr="Dermatologist-level classification of skin cancer with deep neural networks  | Nature">
            <a:extLst>
              <a:ext uri="{FF2B5EF4-FFF2-40B4-BE49-F238E27FC236}">
                <a16:creationId xmlns:a16="http://schemas.microsoft.com/office/drawing/2014/main" id="{4F691334-A116-A5EF-8EDA-588BA8F0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02" y="3993175"/>
            <a:ext cx="6343995" cy="252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4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1A3E50-7EDA-F54E-1FB4-FEDF59A4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 err="1"/>
              <a:t>Índice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E0F468-D6D0-39D2-874F-3A5D8BA922FB}"/>
              </a:ext>
            </a:extLst>
          </p:cNvPr>
          <p:cNvSpPr txBox="1"/>
          <p:nvPr/>
        </p:nvSpPr>
        <p:spPr>
          <a:xfrm>
            <a:off x="1078992" y="1460500"/>
            <a:ext cx="9677907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Introducción y antecedentes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b="1" dirty="0">
                <a:latin typeface="Sitka Banner "/>
              </a:rPr>
              <a:t> Objetivos y herramientas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Resolución del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Resultados experimentales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Sitka Banner "/>
              </a:rPr>
              <a:t> Conclusiones y vías futuras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45B802-DE07-9EC0-06F8-9820F6FA6370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6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2.1 </a:t>
            </a:r>
            <a:r>
              <a:rPr lang="es-ES" sz="5400" dirty="0"/>
              <a:t>Objetivos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255965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D</a:t>
            </a:r>
            <a:r>
              <a:rPr lang="es-E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esarrollar un </a:t>
            </a:r>
            <a:r>
              <a:rPr lang="es-ES" sz="18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modelo de diagnóstico</a:t>
            </a:r>
            <a:r>
              <a:rPr lang="es-E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para la detección del cáncer de piel utilizando imágenes dermatoscópicas.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CC6CA2-90DE-84CC-0F02-ED5C4C4724C7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4187CB-0520-C9AE-C065-53389AF4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52" y="2654616"/>
            <a:ext cx="9583696" cy="32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2.1 </a:t>
            </a:r>
            <a:r>
              <a:rPr lang="es-ES" sz="5400" dirty="0"/>
              <a:t>Objetivos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280160"/>
            <a:ext cx="9296906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Desarrollar una </a:t>
            </a:r>
            <a:r>
              <a:rPr lang="es-ES" b="1" dirty="0">
                <a:latin typeface="Avenir Next LT Pro (Cuerpo)"/>
              </a:rPr>
              <a:t>aplicación</a:t>
            </a:r>
            <a:r>
              <a:rPr lang="es-ES" dirty="0">
                <a:latin typeface="Avenir Next LT Pro (Cuerpo)"/>
              </a:rPr>
              <a:t> capaz de utilizar el modelo de diagnóstico para </a:t>
            </a:r>
            <a:r>
              <a:rPr lang="es-E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proporcionar diagnósticos precisos a partir de imágenes dermatoscópicas de la piel </a:t>
            </a:r>
            <a:endParaRPr lang="es-ES" dirty="0">
              <a:latin typeface="Avenir Next LT Pro (Cuerpo)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0EB08-DE9D-C017-59CA-CC0FA32C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3496851"/>
            <a:ext cx="2489108" cy="1824011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456EF52-4146-5491-5CD3-B2E36C7F6BF6}"/>
              </a:ext>
            </a:extLst>
          </p:cNvPr>
          <p:cNvSpPr/>
          <p:nvPr/>
        </p:nvSpPr>
        <p:spPr>
          <a:xfrm>
            <a:off x="3888139" y="4278331"/>
            <a:ext cx="680495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FA2891-3569-8979-CDF1-71FA8425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64" y="4468078"/>
            <a:ext cx="1024813" cy="10208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2C7FF3-5C3E-D859-2A52-A10703A4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775" y="3332182"/>
            <a:ext cx="1024807" cy="1028842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03FB012-52A1-BCAA-B518-4D0662D23C28}"/>
              </a:ext>
            </a:extLst>
          </p:cNvPr>
          <p:cNvSpPr/>
          <p:nvPr/>
        </p:nvSpPr>
        <p:spPr>
          <a:xfrm>
            <a:off x="1078991" y="3136445"/>
            <a:ext cx="2489108" cy="28829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Aplicación 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C912AC6-8869-A0B1-24EA-8EFF5AB910F6}"/>
              </a:ext>
            </a:extLst>
          </p:cNvPr>
          <p:cNvSpPr/>
          <p:nvPr/>
        </p:nvSpPr>
        <p:spPr>
          <a:xfrm>
            <a:off x="4784052" y="2997657"/>
            <a:ext cx="1047529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Entrada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DD6B917-B450-DE8E-76AC-D903B1D43B9C}"/>
              </a:ext>
            </a:extLst>
          </p:cNvPr>
          <p:cNvSpPr/>
          <p:nvPr/>
        </p:nvSpPr>
        <p:spPr>
          <a:xfrm>
            <a:off x="6750057" y="4187503"/>
            <a:ext cx="1397901" cy="50422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Modelo de diagnóstico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16DC817-11A2-A8AD-04D4-404F78646185}"/>
              </a:ext>
            </a:extLst>
          </p:cNvPr>
          <p:cNvSpPr/>
          <p:nvPr/>
        </p:nvSpPr>
        <p:spPr>
          <a:xfrm>
            <a:off x="5939212" y="4278330"/>
            <a:ext cx="680495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2EE41C51-9105-D565-7201-3D2CF2F7167E}"/>
              </a:ext>
            </a:extLst>
          </p:cNvPr>
          <p:cNvSpPr/>
          <p:nvPr/>
        </p:nvSpPr>
        <p:spPr>
          <a:xfrm rot="20070681">
            <a:off x="8373446" y="3935436"/>
            <a:ext cx="944013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FFE626D-458A-B1B1-A779-498031B92B60}"/>
              </a:ext>
            </a:extLst>
          </p:cNvPr>
          <p:cNvSpPr/>
          <p:nvPr/>
        </p:nvSpPr>
        <p:spPr>
          <a:xfrm rot="1114187">
            <a:off x="8394870" y="4608604"/>
            <a:ext cx="925209" cy="2610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B119B84-2E71-0998-B34E-5B2EF6860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91" y="4477291"/>
            <a:ext cx="1933463" cy="140898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4B3868B-E90B-7441-496D-2959FDACC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94" y="2972723"/>
            <a:ext cx="1933460" cy="1414178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3790FE9-FA37-1290-1EB4-F67005CDB251}"/>
              </a:ext>
            </a:extLst>
          </p:cNvPr>
          <p:cNvSpPr/>
          <p:nvPr/>
        </p:nvSpPr>
        <p:spPr>
          <a:xfrm>
            <a:off x="9566988" y="2662049"/>
            <a:ext cx="1933462" cy="26104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Diagnóstico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C9E4E3-1063-D96A-38C4-86E486A0623C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3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9B6670-7B84-DA94-7167-740EB3D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80000"/>
            <a:ext cx="9000000" cy="810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2.2 </a:t>
            </a:r>
            <a:r>
              <a:rPr lang="es-ES" sz="5400" dirty="0"/>
              <a:t>Herramientas</a:t>
            </a:r>
            <a:endParaRPr lang="es-ES" sz="5400" noProof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3CD28C-6766-0991-C4E0-DA706ABC08AA}"/>
              </a:ext>
            </a:extLst>
          </p:cNvPr>
          <p:cNvSpPr txBox="1"/>
          <p:nvPr/>
        </p:nvSpPr>
        <p:spPr>
          <a:xfrm>
            <a:off x="1078992" y="1280160"/>
            <a:ext cx="9296906" cy="21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La 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iniciativa</a:t>
            </a:r>
            <a:r>
              <a:rPr lang="es-ES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International Skin </a:t>
            </a:r>
            <a:r>
              <a:rPr lang="es-ES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Imaging</a:t>
            </a:r>
            <a:r>
              <a:rPr lang="es-ES" sz="18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sz="180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Collaboration</a:t>
            </a:r>
            <a:r>
              <a:rPr lang="es-E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(</a:t>
            </a:r>
            <a:r>
              <a:rPr lang="es-ES" sz="1800" b="1" dirty="0">
                <a:effectLst/>
                <a:latin typeface="Avenir Next LT Pro (Cuerpo)"/>
                <a:ea typeface="Times New Roman" panose="02020603050405020304" pitchFamily="18" charset="0"/>
              </a:rPr>
              <a:t>ISIC</a:t>
            </a:r>
            <a:r>
              <a:rPr lang="es-ES" sz="1800" dirty="0">
                <a:effectLst/>
                <a:latin typeface="Avenir Next LT Pro (Cuerpo)"/>
                <a:ea typeface="Times New Roman" panose="02020603050405020304" pitchFamily="18" charset="0"/>
              </a:rPr>
              <a:t>) concretamente en </a:t>
            </a:r>
            <a:r>
              <a:rPr lang="es-ES" sz="1800" b="1" dirty="0" err="1">
                <a:effectLst/>
                <a:latin typeface="Avenir Next LT Pro (Cuerpo)"/>
                <a:ea typeface="Times New Roman" panose="02020603050405020304" pitchFamily="18" charset="0"/>
              </a:rPr>
              <a:t>Kaggle</a:t>
            </a:r>
            <a:r>
              <a:rPr lang="es-ES" sz="1800" dirty="0">
                <a:effectLst/>
                <a:latin typeface="Avenir Next LT Pro (Cuerpo)"/>
                <a:ea typeface="Times New Roman" panose="02020603050405020304" pitchFamily="18" charset="0"/>
              </a:rPr>
              <a:t> donde se encuentran las </a:t>
            </a:r>
            <a:r>
              <a:rPr lang="es-ES" sz="1800" b="1" dirty="0">
                <a:effectLst/>
                <a:latin typeface="Avenir Next LT Pro (Cuerpo)"/>
                <a:ea typeface="Times New Roman" panose="02020603050405020304" pitchFamily="18" charset="0"/>
              </a:rPr>
              <a:t>25.000 imágenes etiquetadas</a:t>
            </a:r>
            <a:r>
              <a:rPr lang="es-ES" dirty="0">
                <a:latin typeface="Avenir Next LT Pro (Cuerpo)"/>
                <a:ea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venir Next LT Pro (Cuerpo)"/>
              </a:rPr>
              <a:t>Para el </a:t>
            </a:r>
            <a:r>
              <a:rPr lang="es-ES" b="1" dirty="0">
                <a:latin typeface="Avenir Next LT Pro (Cuerpo)"/>
              </a:rPr>
              <a:t>desarrollo</a:t>
            </a:r>
            <a:r>
              <a:rPr lang="es-ES" dirty="0">
                <a:latin typeface="Avenir Next LT Pro (Cuerpo)"/>
              </a:rPr>
              <a:t> del modelo de diagnóstico </a:t>
            </a:r>
            <a:r>
              <a:rPr lang="es-ES" b="1" dirty="0">
                <a:latin typeface="Avenir Next LT Pro (Cuerpo)"/>
              </a:rPr>
              <a:t>Google </a:t>
            </a:r>
            <a:r>
              <a:rPr lang="es-ES" b="1" dirty="0" err="1">
                <a:latin typeface="Avenir Next LT Pro (Cuerpo)"/>
              </a:rPr>
              <a:t>Colab</a:t>
            </a:r>
            <a:r>
              <a:rPr lang="es-ES" dirty="0">
                <a:latin typeface="Avenir Next LT Pro (Cuerpo)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i="0" dirty="0">
                <a:effectLst/>
                <a:highlight>
                  <a:srgbClr val="FFFFFF"/>
                </a:highlight>
                <a:latin typeface="Avenir Next LT Pro (Cuerpo)"/>
              </a:rPr>
              <a:t>Se </a:t>
            </a:r>
            <a:r>
              <a:rPr lang="es-ES" b="1" i="0" dirty="0">
                <a:effectLst/>
                <a:highlight>
                  <a:srgbClr val="FFFFFF"/>
                </a:highlight>
                <a:latin typeface="Avenir Next LT Pro (Cuerpo)"/>
              </a:rPr>
              <a:t>empleo</a:t>
            </a:r>
            <a:r>
              <a:rPr lang="es-ES" i="0" dirty="0">
                <a:effectLst/>
                <a:highlight>
                  <a:srgbClr val="FFFFFF"/>
                </a:highlight>
                <a:latin typeface="Avenir Next LT Pro (Cuerpo)"/>
              </a:rPr>
              <a:t> la familia de redes neuronales </a:t>
            </a:r>
            <a:r>
              <a:rPr lang="es-ES" b="1" i="0" dirty="0" err="1">
                <a:effectLst/>
                <a:highlight>
                  <a:srgbClr val="FFFFFF"/>
                </a:highlight>
                <a:latin typeface="Avenir Next LT Pro (Cuerpo)"/>
              </a:rPr>
              <a:t>EfficientNet</a:t>
            </a:r>
            <a:r>
              <a:rPr lang="es-ES" dirty="0">
                <a:highlight>
                  <a:srgbClr val="FFFFFF"/>
                </a:highlight>
                <a:latin typeface="Avenir Next LT Pro (Cuerpo)"/>
              </a:rPr>
              <a:t>.</a:t>
            </a:r>
            <a:endParaRPr lang="es-ES" dirty="0">
              <a:latin typeface="Avenir Next LT Pro (Cuerpo)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Se uso </a:t>
            </a:r>
            <a:r>
              <a:rPr lang="es-ES" sz="18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Qt </a:t>
            </a:r>
            <a:r>
              <a:rPr lang="es-ES" sz="1800" b="1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Designer</a:t>
            </a:r>
            <a:r>
              <a:rPr lang="es-ES" sz="18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 </a:t>
            </a:r>
            <a:r>
              <a:rPr lang="es-E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para el desarrollo de la aplicación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Avenir Next LT Pro (Cuerpo)"/>
                <a:ea typeface="Times New Roman" panose="02020603050405020304" pitchFamily="18" charset="0"/>
              </a:rPr>
              <a:t>.</a:t>
            </a:r>
            <a:endParaRPr lang="es-ES" dirty="0">
              <a:latin typeface="Avenir Next LT Pro (Cuerpo)"/>
            </a:endParaRPr>
          </a:p>
        </p:txBody>
      </p:sp>
      <p:pic>
        <p:nvPicPr>
          <p:cNvPr id="3" name="Imagen 2" descr="Imagen que contiene interior, comida, alimentos, foto&#10;&#10;Descripción generada automáticamente">
            <a:extLst>
              <a:ext uri="{FF2B5EF4-FFF2-40B4-BE49-F238E27FC236}">
                <a16:creationId xmlns:a16="http://schemas.microsoft.com/office/drawing/2014/main" id="{69CF4A48-60D5-4678-A804-4E736734D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3" y="3834307"/>
            <a:ext cx="2830339" cy="21224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136B77-2D79-8DD5-586C-7304C6626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30"/>
          <a:stretch/>
        </p:blipFill>
        <p:spPr>
          <a:xfrm>
            <a:off x="4255852" y="3873498"/>
            <a:ext cx="3846578" cy="2083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585090-F914-499D-8F3C-D49A6AEC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608" y="3873498"/>
            <a:ext cx="2835084" cy="20832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FE1426-25F3-D20E-2525-6364740305DB}"/>
              </a:ext>
            </a:extLst>
          </p:cNvPr>
          <p:cNvSpPr txBox="1"/>
          <p:nvPr/>
        </p:nvSpPr>
        <p:spPr>
          <a:xfrm>
            <a:off x="11617124" y="6176359"/>
            <a:ext cx="9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3911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1471</Words>
  <Application>Microsoft Office PowerPoint</Application>
  <PresentationFormat>Panorámica</PresentationFormat>
  <Paragraphs>413</Paragraphs>
  <Slides>43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Aptos</vt:lpstr>
      <vt:lpstr>Arial</vt:lpstr>
      <vt:lpstr>Avenir Next LT Pro</vt:lpstr>
      <vt:lpstr>Avenir Next LT Pro (Cuerpo)</vt:lpstr>
      <vt:lpstr>Lato</vt:lpstr>
      <vt:lpstr>Sitka Banner</vt:lpstr>
      <vt:lpstr>Sitka Banner </vt:lpstr>
      <vt:lpstr>Times New Roman</vt:lpstr>
      <vt:lpstr>HeadlinesVTI</vt:lpstr>
      <vt:lpstr>Visión artificial aplicada a la clasificación de imágenes de melanomas</vt:lpstr>
      <vt:lpstr>Índice </vt:lpstr>
      <vt:lpstr>1.1 Introducción</vt:lpstr>
      <vt:lpstr>1.1 Introducción</vt:lpstr>
      <vt:lpstr>1.1 Antecedentes </vt:lpstr>
      <vt:lpstr>Índice </vt:lpstr>
      <vt:lpstr>2.1 Objetivos</vt:lpstr>
      <vt:lpstr>2.1 Objetivos</vt:lpstr>
      <vt:lpstr>2.2 Herramientas</vt:lpstr>
      <vt:lpstr>Índice 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3.1 Resolución del problema</vt:lpstr>
      <vt:lpstr>Índice </vt:lpstr>
      <vt:lpstr>4.1 Demostración</vt:lpstr>
      <vt:lpstr>4.2 Resultados experimentales</vt:lpstr>
      <vt:lpstr>4.2 Resultados experimentales</vt:lpstr>
      <vt:lpstr>4.2 Resultados experimentales</vt:lpstr>
      <vt:lpstr>4.2 Resultados experimentales</vt:lpstr>
      <vt:lpstr>Índice </vt:lpstr>
      <vt:lpstr>6.1 Conclusiones</vt:lpstr>
      <vt:lpstr>6.2 Vías futuras</vt:lpstr>
      <vt:lpstr>6.2 Vías futuras</vt:lpstr>
      <vt:lpstr>6.2 Vías futuras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GONZALO RODRIGUEZ ROVIRA</dc:creator>
  <cp:lastModifiedBy>GONZALO RODRIGUEZ ROVIRA</cp:lastModifiedBy>
  <cp:revision>62</cp:revision>
  <dcterms:created xsi:type="dcterms:W3CDTF">2024-06-05T15:27:36Z</dcterms:created>
  <dcterms:modified xsi:type="dcterms:W3CDTF">2024-06-12T22:18:15Z</dcterms:modified>
</cp:coreProperties>
</file>